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60"/>
  </p:notesMasterIdLst>
  <p:handoutMasterIdLst>
    <p:handoutMasterId r:id="rId61"/>
  </p:handoutMasterIdLst>
  <p:sldIdLst>
    <p:sldId id="334" r:id="rId2"/>
    <p:sldId id="416" r:id="rId3"/>
    <p:sldId id="446" r:id="rId4"/>
    <p:sldId id="448" r:id="rId5"/>
    <p:sldId id="449" r:id="rId6"/>
    <p:sldId id="450" r:id="rId7"/>
    <p:sldId id="451" r:id="rId8"/>
    <p:sldId id="452" r:id="rId9"/>
    <p:sldId id="456" r:id="rId10"/>
    <p:sldId id="457" r:id="rId11"/>
    <p:sldId id="458" r:id="rId12"/>
    <p:sldId id="454" r:id="rId13"/>
    <p:sldId id="455" r:id="rId14"/>
    <p:sldId id="475" r:id="rId15"/>
    <p:sldId id="476" r:id="rId16"/>
    <p:sldId id="447" r:id="rId17"/>
    <p:sldId id="459" r:id="rId18"/>
    <p:sldId id="432" r:id="rId19"/>
    <p:sldId id="433" r:id="rId20"/>
    <p:sldId id="434" r:id="rId21"/>
    <p:sldId id="435" r:id="rId22"/>
    <p:sldId id="437" r:id="rId23"/>
    <p:sldId id="438" r:id="rId24"/>
    <p:sldId id="428" r:id="rId25"/>
    <p:sldId id="429" r:id="rId26"/>
    <p:sldId id="430" r:id="rId27"/>
    <p:sldId id="431" r:id="rId28"/>
    <p:sldId id="442" r:id="rId29"/>
    <p:sldId id="443" r:id="rId30"/>
    <p:sldId id="445" r:id="rId31"/>
    <p:sldId id="444" r:id="rId32"/>
    <p:sldId id="419" r:id="rId33"/>
    <p:sldId id="420" r:id="rId34"/>
    <p:sldId id="439" r:id="rId35"/>
    <p:sldId id="421" r:id="rId36"/>
    <p:sldId id="440" r:id="rId37"/>
    <p:sldId id="424" r:id="rId38"/>
    <p:sldId id="463" r:id="rId39"/>
    <p:sldId id="422" r:id="rId40"/>
    <p:sldId id="427" r:id="rId41"/>
    <p:sldId id="425" r:id="rId42"/>
    <p:sldId id="426" r:id="rId43"/>
    <p:sldId id="472" r:id="rId44"/>
    <p:sldId id="473" r:id="rId45"/>
    <p:sldId id="474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62" r:id="rId55"/>
    <p:sldId id="460" r:id="rId56"/>
    <p:sldId id="461" r:id="rId57"/>
    <p:sldId id="417" r:id="rId58"/>
    <p:sldId id="418" r:id="rId59"/>
  </p:sldIdLst>
  <p:sldSz cx="9906000" cy="6858000" type="A4"/>
  <p:notesSz cx="6854825" cy="9750425"/>
  <p:custDataLst>
    <p:tags r:id="rId62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66CC"/>
    <a:srgbClr val="FFEBAB"/>
    <a:srgbClr val="FFC000"/>
    <a:srgbClr val="2A82DA"/>
    <a:srgbClr val="009900"/>
    <a:srgbClr val="99CCFF"/>
    <a:srgbClr val="99FF33"/>
    <a:srgbClr val="B9C54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 autoAdjust="0"/>
    <p:restoredTop sz="95311" autoAdjust="0"/>
  </p:normalViewPr>
  <p:slideViewPr>
    <p:cSldViewPr snapToGrid="0" showGuides="1">
      <p:cViewPr varScale="1">
        <p:scale>
          <a:sx n="82" d="100"/>
          <a:sy n="82" d="100"/>
        </p:scale>
        <p:origin x="686" y="77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40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6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00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0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13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68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78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95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74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8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6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07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72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18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96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15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52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0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95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1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2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3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32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91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73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7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545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8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55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57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A27222-450A-45D8-8345-F1D25E84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E15A01-4CFD-4A35-A99F-9B1D1425A787}" type="slidenum">
              <a:rPr lang="de-DE" altLang="de-DE" sz="900" smtClean="0"/>
              <a:pPr>
                <a:spcBef>
                  <a:spcPct val="0"/>
                </a:spcBef>
              </a:pPr>
              <a:t>58</a:t>
            </a:fld>
            <a:endParaRPr lang="de-DE" altLang="de-DE" sz="9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160FDF6-9C71-471E-B3ED-D79C8F12C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ABA9476-73D3-4AC8-9054-D23D4F165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4.xml"/><Relationship Id="rId7" Type="http://schemas.openxmlformats.org/officeDocument/2006/relationships/slide" Target="slide3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19.xml"/><Relationship Id="rId4" Type="http://schemas.openxmlformats.org/officeDocument/2006/relationships/image" Target="../media/image7.PNG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24.xml"/><Relationship Id="rId7" Type="http://schemas.openxmlformats.org/officeDocument/2006/relationships/slide" Target="slide3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0.xml"/><Relationship Id="rId4" Type="http://schemas.openxmlformats.org/officeDocument/2006/relationships/image" Target="../media/image8.PNG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4.xml"/><Relationship Id="rId7" Type="http://schemas.openxmlformats.org/officeDocument/2006/relationships/slide" Target="slide3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19.xml"/><Relationship Id="rId4" Type="http://schemas.openxmlformats.org/officeDocument/2006/relationships/image" Target="../media/image9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1.PNG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slide" Target="slide2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4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4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4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4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1.PNG"/><Relationship Id="rId7" Type="http://schemas.openxmlformats.org/officeDocument/2006/relationships/slide" Target="slide3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3.xml"/><Relationship Id="rId4" Type="http://schemas.openxmlformats.org/officeDocument/2006/relationships/slide" Target="slide35.xml"/><Relationship Id="rId9" Type="http://schemas.openxmlformats.org/officeDocument/2006/relationships/slide" Target="slid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5.xml"/><Relationship Id="rId7" Type="http://schemas.openxmlformats.org/officeDocument/2006/relationships/slide" Target="slide2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10" Type="http://schemas.openxmlformats.org/officeDocument/2006/relationships/slide" Target="slide33.xml"/><Relationship Id="rId4" Type="http://schemas.openxmlformats.org/officeDocument/2006/relationships/image" Target="../media/image22.PNG"/><Relationship Id="rId9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5.xml"/><Relationship Id="rId7" Type="http://schemas.openxmlformats.org/officeDocument/2006/relationships/slide" Target="slide2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24.PNG"/><Relationship Id="rId7" Type="http://schemas.openxmlformats.org/officeDocument/2006/relationships/slide" Target="slide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slide" Target="slide18.xml"/><Relationship Id="rId4" Type="http://schemas.openxmlformats.org/officeDocument/2006/relationships/slide" Target="slide37.xml"/><Relationship Id="rId9" Type="http://schemas.openxmlformats.org/officeDocument/2006/relationships/slide" Target="slide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6.PNG"/><Relationship Id="rId7" Type="http://schemas.openxmlformats.org/officeDocument/2006/relationships/slide" Target="slide2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27.PNG"/><Relationship Id="rId7" Type="http://schemas.openxmlformats.org/officeDocument/2006/relationships/slide" Target="slide1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28.png"/><Relationship Id="rId7" Type="http://schemas.openxmlformats.org/officeDocument/2006/relationships/slide" Target="slide1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9.PNG"/><Relationship Id="rId7" Type="http://schemas.openxmlformats.org/officeDocument/2006/relationships/slide" Target="slide3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41.xml"/><Relationship Id="rId4" Type="http://schemas.openxmlformats.org/officeDocument/2006/relationships/slide" Target="slide40.xml"/><Relationship Id="rId9" Type="http://schemas.openxmlformats.org/officeDocument/2006/relationships/slide" Target="slide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1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2.xml"/><Relationship Id="rId4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1.PNG"/><Relationship Id="rId7" Type="http://schemas.openxmlformats.org/officeDocument/2006/relationships/slide" Target="slide1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slide" Target="slide1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modules/calib3d/doc/camera_calibration_and_3d_reconstruc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Projektion von Bildern, Videos und anderen Informationen auf die individuellen </a:t>
            </a:r>
            <a:br>
              <a:rPr lang="de-DE" altLang="de-DE" sz="1800" dirty="0"/>
            </a:br>
            <a:r>
              <a:rPr lang="de-DE" altLang="de-DE" sz="1800" dirty="0" err="1"/>
              <a:t>Aruco</a:t>
            </a:r>
            <a:r>
              <a:rPr lang="de-DE" altLang="de-DE" sz="1800" dirty="0"/>
              <a:t>-Marker während einer Live-Aufnahme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Entwicklung eines geeigneter Bildverarbeitungsalgorithmen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Entwurf einer Bedieneroberfläche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Abrufen von Informationen aus netzinternen Datenbanken (MySQL)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Anwendung soll auf einem „Microsoft Surface“ in Betrieb genommen werden</a:t>
            </a:r>
            <a:endParaRPr lang="de-DE" altLang="de-DE" sz="1600" dirty="0"/>
          </a:p>
          <a:p>
            <a:pPr lvl="2" eaLnBrk="1" hangingPunct="1">
              <a:buFont typeface="Symbol" panose="05050102010706020507" pitchFamily="18" charset="2"/>
              <a:buChar char="-"/>
            </a:pPr>
            <a:endParaRPr lang="de-DE" altLang="de-DE" sz="18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1E309-7456-4884-93D4-93D7CB48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Programmablauf „Alt“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6F1E4E-984B-4075-997A-60C0BC3279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40BDBA-C0CD-4D45-A7EA-6AE426375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14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D89181-CA56-4841-94EB-A0135D9C9148}"/>
              </a:ext>
            </a:extLst>
          </p:cNvPr>
          <p:cNvSpPr/>
          <p:nvPr/>
        </p:nvSpPr>
        <p:spPr>
          <a:xfrm>
            <a:off x="1956124" y="2974132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Kalibrieung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Matlab</a:t>
            </a:r>
            <a:r>
              <a:rPr lang="de-DE" dirty="0"/>
              <a:t>)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AAF6347-799B-4B27-AC9E-51056F12520B}"/>
              </a:ext>
            </a:extLst>
          </p:cNvPr>
          <p:cNvSpPr/>
          <p:nvPr/>
        </p:nvSpPr>
        <p:spPr>
          <a:xfrm>
            <a:off x="2348009" y="1424766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2D83684-8DF8-4A87-9249-EED6E2921A7A}"/>
              </a:ext>
            </a:extLst>
          </p:cNvPr>
          <p:cNvCxnSpPr>
            <a:stCxn id="8" idx="4"/>
            <a:endCxn id="6" idx="0"/>
          </p:cNvCxnSpPr>
          <p:nvPr/>
        </p:nvCxnSpPr>
        <p:spPr>
          <a:xfrm rot="16200000" flipH="1">
            <a:off x="2310785" y="2559017"/>
            <a:ext cx="83022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3EFCFBFB-0225-45A2-B98E-D322726D27CF}"/>
              </a:ext>
            </a:extLst>
          </p:cNvPr>
          <p:cNvSpPr/>
          <p:nvPr/>
        </p:nvSpPr>
        <p:spPr>
          <a:xfrm>
            <a:off x="2348008" y="4712053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8109262-869F-4F08-8585-03A2CE5F2D55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5400000">
            <a:off x="2311806" y="4297959"/>
            <a:ext cx="828186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2B9780C-6264-4464-9CC4-92167801221C}"/>
              </a:ext>
            </a:extLst>
          </p:cNvPr>
          <p:cNvSpPr/>
          <p:nvPr/>
        </p:nvSpPr>
        <p:spPr>
          <a:xfrm>
            <a:off x="6410327" y="2974132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Navigation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Qt</a:t>
            </a:r>
            <a:r>
              <a:rPr lang="de-DE" dirty="0"/>
              <a:t>)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350CDEB-AE63-48A2-8B5C-6D426DB9387E}"/>
              </a:ext>
            </a:extLst>
          </p:cNvPr>
          <p:cNvSpPr/>
          <p:nvPr/>
        </p:nvSpPr>
        <p:spPr>
          <a:xfrm>
            <a:off x="6802212" y="1424766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246A340-C947-477A-8C3E-3E9385360A50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 rot="16200000" flipH="1">
            <a:off x="6764988" y="2559017"/>
            <a:ext cx="83022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9B57C9CE-B763-4F27-9FF3-7F98ACECFFDB}"/>
              </a:ext>
            </a:extLst>
          </p:cNvPr>
          <p:cNvSpPr/>
          <p:nvPr/>
        </p:nvSpPr>
        <p:spPr>
          <a:xfrm>
            <a:off x="6802211" y="4712053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A766E3C9-4774-4C8D-9B3D-23532BFB951B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rot="5400000">
            <a:off x="6766009" y="4297959"/>
            <a:ext cx="828186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238330A-1D06-43D2-BAA4-6BEDED9EBE22}"/>
              </a:ext>
            </a:extLst>
          </p:cNvPr>
          <p:cNvSpPr/>
          <p:nvPr/>
        </p:nvSpPr>
        <p:spPr>
          <a:xfrm>
            <a:off x="4265449" y="2974131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Ini</a:t>
            </a:r>
            <a:r>
              <a:rPr lang="de-DE" dirty="0"/>
              <a:t>-Datei</a:t>
            </a:r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39D3032C-15E4-4D05-A865-FD40F6213EC7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95675" y="3428999"/>
            <a:ext cx="76977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B2F0323-5527-4574-88BF-B692665F48B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5805000" y="3428999"/>
            <a:ext cx="60532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009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C942F-0625-447E-9CBD-CC4D79CD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Programmablauf „Neu“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2EE8C1-E4AE-4B19-83D3-19DC90E953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5A01D1-690E-4FA1-9BA9-280D44979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15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69066C-54A6-405D-A0FA-38660F87CA3A}"/>
              </a:ext>
            </a:extLst>
          </p:cNvPr>
          <p:cNvSpPr/>
          <p:nvPr/>
        </p:nvSpPr>
        <p:spPr>
          <a:xfrm>
            <a:off x="4183224" y="2882627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Kalibrieung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8452EB8-4A33-4397-894D-507C1A21A9A6}"/>
              </a:ext>
            </a:extLst>
          </p:cNvPr>
          <p:cNvSpPr/>
          <p:nvPr/>
        </p:nvSpPr>
        <p:spPr>
          <a:xfrm>
            <a:off x="2348008" y="1187613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371E873-1EB8-42E7-8B54-00E9D6417FD7}"/>
              </a:ext>
            </a:extLst>
          </p:cNvPr>
          <p:cNvSpPr/>
          <p:nvPr/>
        </p:nvSpPr>
        <p:spPr>
          <a:xfrm>
            <a:off x="2348008" y="5542671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445692D-F796-4415-A3D2-428051D41C33}"/>
              </a:ext>
            </a:extLst>
          </p:cNvPr>
          <p:cNvSpPr/>
          <p:nvPr/>
        </p:nvSpPr>
        <p:spPr>
          <a:xfrm>
            <a:off x="1962473" y="4177320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Navigation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F57EEDC-11A1-4D5D-A425-D16246724951}"/>
              </a:ext>
            </a:extLst>
          </p:cNvPr>
          <p:cNvSpPr/>
          <p:nvPr/>
        </p:nvSpPr>
        <p:spPr>
          <a:xfrm>
            <a:off x="6802211" y="1187613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BF55774-5CB0-4F25-8FD2-06377DDD225D}"/>
              </a:ext>
            </a:extLst>
          </p:cNvPr>
          <p:cNvSpPr/>
          <p:nvPr/>
        </p:nvSpPr>
        <p:spPr>
          <a:xfrm>
            <a:off x="6802212" y="5542671"/>
            <a:ext cx="755780" cy="7191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F1DD264-6CE6-48FC-B4BC-D447D01FEF8E}"/>
              </a:ext>
            </a:extLst>
          </p:cNvPr>
          <p:cNvSpPr/>
          <p:nvPr/>
        </p:nvSpPr>
        <p:spPr>
          <a:xfrm>
            <a:off x="1949772" y="2882628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Settings</a:t>
            </a:r>
          </a:p>
        </p:txBody>
      </p:sp>
      <p:sp>
        <p:nvSpPr>
          <p:cNvPr id="21" name="Raute 20">
            <a:extLst>
              <a:ext uri="{FF2B5EF4-FFF2-40B4-BE49-F238E27FC236}">
                <a16:creationId xmlns:a16="http://schemas.microsoft.com/office/drawing/2014/main" id="{8C1F199D-5533-4C00-9F04-8DB9A587AAE0}"/>
              </a:ext>
            </a:extLst>
          </p:cNvPr>
          <p:cNvSpPr/>
          <p:nvPr/>
        </p:nvSpPr>
        <p:spPr>
          <a:xfrm>
            <a:off x="1480114" y="2119894"/>
            <a:ext cx="2491567" cy="490631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Settings?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8E8567D-DA98-418B-93D4-0EB8004EC0A5}"/>
              </a:ext>
            </a:extLst>
          </p:cNvPr>
          <p:cNvSpPr/>
          <p:nvPr/>
        </p:nvSpPr>
        <p:spPr>
          <a:xfrm>
            <a:off x="4183224" y="4177320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ArUcomarker</a:t>
            </a:r>
            <a:endParaRPr lang="de-DE" dirty="0"/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771F5A0B-02B8-4E44-9E1C-29E845A4B23F}"/>
              </a:ext>
            </a:extLst>
          </p:cNvPr>
          <p:cNvCxnSpPr>
            <a:cxnSpLocks/>
            <a:stCxn id="7" idx="4"/>
            <a:endCxn id="21" idx="0"/>
          </p:cNvCxnSpPr>
          <p:nvPr/>
        </p:nvCxnSpPr>
        <p:spPr>
          <a:xfrm rot="5400000">
            <a:off x="2619327" y="2013322"/>
            <a:ext cx="21314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30FD3D19-2721-43C7-8CA6-E8ED81C6EE4B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 rot="5400000">
            <a:off x="2586672" y="2743401"/>
            <a:ext cx="272103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5785D28C-EF58-47BA-9875-5FA15C235DD8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 flipV="1">
            <a:off x="3489323" y="3337495"/>
            <a:ext cx="6939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4370CE97-EE5B-47AB-8F00-4BC1B7A8C7E2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5400000">
            <a:off x="4760521" y="3984841"/>
            <a:ext cx="384958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1DE2B0D1-5A08-488F-960E-D53DFB71DA37}"/>
              </a:ext>
            </a:extLst>
          </p:cNvPr>
          <p:cNvCxnSpPr>
            <a:cxnSpLocks/>
            <a:stCxn id="22" idx="1"/>
            <a:endCxn id="11" idx="3"/>
          </p:cNvCxnSpPr>
          <p:nvPr/>
        </p:nvCxnSpPr>
        <p:spPr>
          <a:xfrm rot="10800000">
            <a:off x="3502024" y="4632188"/>
            <a:ext cx="68120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FD0581B6-5E7E-4EAC-ADE1-4AF94982B4BF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5400000">
            <a:off x="2501266" y="5311688"/>
            <a:ext cx="455616" cy="63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BF58F539-3EF5-493C-94BA-4585D225B182}"/>
              </a:ext>
            </a:extLst>
          </p:cNvPr>
          <p:cNvCxnSpPr>
            <a:cxnSpLocks/>
            <a:stCxn id="21" idx="1"/>
            <a:endCxn id="11" idx="1"/>
          </p:cNvCxnSpPr>
          <p:nvPr/>
        </p:nvCxnSpPr>
        <p:spPr>
          <a:xfrm rot="10800000" flipH="1" flipV="1">
            <a:off x="1480113" y="2365210"/>
            <a:ext cx="482359" cy="2266978"/>
          </a:xfrm>
          <a:prstGeom prst="bentConnector3">
            <a:avLst>
              <a:gd name="adj1" fmla="val -473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4FB3A5F8-E8C8-4C7F-A0F5-0ED63AA45244}"/>
              </a:ext>
            </a:extLst>
          </p:cNvPr>
          <p:cNvSpPr txBox="1"/>
          <p:nvPr/>
        </p:nvSpPr>
        <p:spPr>
          <a:xfrm>
            <a:off x="-15516" y="3163133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Vorhanden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2169EFE-4ED9-41A0-92E8-D739697B2472}"/>
              </a:ext>
            </a:extLst>
          </p:cNvPr>
          <p:cNvSpPr txBox="1"/>
          <p:nvPr/>
        </p:nvSpPr>
        <p:spPr>
          <a:xfrm>
            <a:off x="2700634" y="252599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Nicht vorhanden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E114D66-F6E0-477A-81E9-8E445BCE47AD}"/>
              </a:ext>
            </a:extLst>
          </p:cNvPr>
          <p:cNvSpPr/>
          <p:nvPr/>
        </p:nvSpPr>
        <p:spPr>
          <a:xfrm>
            <a:off x="6416677" y="4177320"/>
            <a:ext cx="1539551" cy="909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</a:t>
            </a:r>
          </a:p>
        </p:txBody>
      </p: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2240C830-750C-4EE5-BE44-4E411734A8F4}"/>
              </a:ext>
            </a:extLst>
          </p:cNvPr>
          <p:cNvCxnSpPr>
            <a:cxnSpLocks/>
            <a:stCxn id="12" idx="4"/>
            <a:endCxn id="50" idx="0"/>
          </p:cNvCxnSpPr>
          <p:nvPr/>
        </p:nvCxnSpPr>
        <p:spPr>
          <a:xfrm rot="16200000" flipH="1">
            <a:off x="6047993" y="3038859"/>
            <a:ext cx="2270569" cy="63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A60D5D3F-6633-4251-B227-99E3B2919B47}"/>
              </a:ext>
            </a:extLst>
          </p:cNvPr>
          <p:cNvCxnSpPr>
            <a:cxnSpLocks/>
            <a:stCxn id="50" idx="2"/>
            <a:endCxn id="14" idx="0"/>
          </p:cNvCxnSpPr>
          <p:nvPr/>
        </p:nvCxnSpPr>
        <p:spPr>
          <a:xfrm rot="5400000">
            <a:off x="6955470" y="5311688"/>
            <a:ext cx="455616" cy="63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E77E5679-9BB2-436B-96C6-1CB2FC9C968B}"/>
              </a:ext>
            </a:extLst>
          </p:cNvPr>
          <p:cNvCxnSpPr>
            <a:stCxn id="11" idx="2"/>
            <a:endCxn id="50" idx="2"/>
          </p:cNvCxnSpPr>
          <p:nvPr/>
        </p:nvCxnSpPr>
        <p:spPr>
          <a:xfrm rot="16200000" flipH="1">
            <a:off x="4959351" y="2859953"/>
            <a:ext cx="12700" cy="4454204"/>
          </a:xfrm>
          <a:prstGeom prst="curvedConnector3">
            <a:avLst>
              <a:gd name="adj1" fmla="val 473878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1398B532-5B37-445F-86C8-1403500134B8}"/>
              </a:ext>
            </a:extLst>
          </p:cNvPr>
          <p:cNvSpPr txBox="1"/>
          <p:nvPr/>
        </p:nvSpPr>
        <p:spPr>
          <a:xfrm>
            <a:off x="4750738" y="125280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Qt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49016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74226200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0774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0492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287657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120908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55466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0982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33403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755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15897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06020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89929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065080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3036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3143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68933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205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976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268271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567451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4755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irregularSeal1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D76560F3-31E0-49FC-BCCE-ABD8A3597B18}"/>
              </a:ext>
            </a:extLst>
          </p:cNvPr>
          <p:cNvSpPr/>
          <p:nvPr/>
        </p:nvSpPr>
        <p:spPr>
          <a:xfrm>
            <a:off x="9423918" y="0"/>
            <a:ext cx="418582" cy="20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742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07F8A-E6DA-437D-BC26-8BBF0DBF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30A119-2DAB-4513-B75C-2FDB4D28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3866" y="1052513"/>
            <a:ext cx="5742134" cy="496411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1316F-EF33-44A0-B6EC-CEC62E21E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EDCA7C-0E84-4E10-9F85-3EBF2AAD9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43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B01F24A-4B63-41A4-B2B6-2EDBD22E844E}"/>
              </a:ext>
            </a:extLst>
          </p:cNvPr>
          <p:cNvSpPr txBox="1"/>
          <p:nvPr/>
        </p:nvSpPr>
        <p:spPr>
          <a:xfrm>
            <a:off x="1" y="1052512"/>
            <a:ext cx="4163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Projektion von Bildern und Videos ist zuverlässig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Skalierung der Projektionen ist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Stabile Projektion von mehreren Medien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Einfache Bedieneroberfläche, fast 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FullScreen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70251316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52ED6-20A0-4AFD-BD19-B52AB610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3AC8E88-9BDD-4AF7-8713-D2DA951D2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" y="2218157"/>
            <a:ext cx="9344025" cy="307414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9E3DD-B719-43F9-980B-2F3B710258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52CE2-6C3A-4164-9937-901A35B70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55083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6FFD6-8EC0-4B1C-A110-F4C94690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974C31F-ED7E-4C75-A7C4-F4F01E9F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1645444"/>
            <a:ext cx="6867525" cy="42195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E468E3-BD93-44F8-A7F8-D13125E58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BBB3A0-1651-4E12-85CC-557DA2306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45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83929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Weltkoordinaten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dessen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47024" y="2100410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31236"/>
            <a:ext cx="3481408" cy="829080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dessen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2465853" y="1700093"/>
            <a:ext cx="4119453" cy="3508531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1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6" y="1114671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29"/>
            <a:ext cx="5450450" cy="51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243263"/>
              </p:ext>
            </p:extLst>
          </p:nvPr>
        </p:nvGraphicFramePr>
        <p:xfrm>
          <a:off x="320675" y="1273175"/>
          <a:ext cx="9344026" cy="1752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Programm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Navigation und Kalibrierung in ein Programm Zusammengefasst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4E38AC96-E245-43C7-A47B-2456E9FE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972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404252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</a:t>
                      </a:r>
                      <a:r>
                        <a:rPr lang="de-DE" dirty="0" err="1"/>
                        <a:t>Kalibrieung</a:t>
                      </a:r>
                      <a:r>
                        <a:rPr lang="de-DE" dirty="0"/>
                        <a:t>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55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593710"/>
              </p:ext>
            </p:extLst>
          </p:nvPr>
        </p:nvGraphicFramePr>
        <p:xfrm>
          <a:off x="320675" y="1052513"/>
          <a:ext cx="9344026" cy="518399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98767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Entkopplung von live </a:t>
                      </a:r>
                      <a:r>
                        <a:rPr lang="de-DE" dirty="0" err="1"/>
                        <a:t>view</a:t>
                      </a:r>
                      <a:r>
                        <a:rPr lang="de-DE" dirty="0"/>
                        <a:t> und UDP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Unterstützung von mehr als 4 Robotern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6670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 err="1"/>
                        <a:t>ArUcomarkerverwaltung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7167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dirty="0"/>
                        <a:t>Berechnung von Standardabweichung der Position zwischen Kameras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7735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Medien auf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94291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Zuweisung von Medien an individuellen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8212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Roboter und Stationsinformationen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56876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56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68D8152F-5655-4BFD-9435-54C4A7CE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8" y="1751646"/>
            <a:ext cx="515285" cy="515285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68A003A9-4B7B-4637-A31C-C8892C9D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9" y="2157770"/>
            <a:ext cx="515285" cy="515285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ACDA5CFB-7DE4-4D13-A72C-54DE3F67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0" y="2589991"/>
            <a:ext cx="515285" cy="515285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0FE6D57A-2108-4CCE-9C95-3D27D5F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1" y="3109006"/>
            <a:ext cx="515285" cy="515285"/>
          </a:xfrm>
          <a:prstGeom prst="rect">
            <a:avLst/>
          </a:prstGeom>
        </p:spPr>
      </p:pic>
      <p:pic>
        <p:nvPicPr>
          <p:cNvPr id="16" name="Grafik 15" descr="Häkchen">
            <a:extLst>
              <a:ext uri="{FF2B5EF4-FFF2-40B4-BE49-F238E27FC236}">
                <a16:creationId xmlns:a16="http://schemas.microsoft.com/office/drawing/2014/main" id="{A180110F-37BC-4399-8DB7-BCFB9535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2" y="4203101"/>
            <a:ext cx="515285" cy="515285"/>
          </a:xfrm>
          <a:prstGeom prst="rect">
            <a:avLst/>
          </a:prstGeom>
        </p:spPr>
      </p:pic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id="{D8BA3B03-A96F-4553-8330-737A837D2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3" y="4933189"/>
            <a:ext cx="515285" cy="515285"/>
          </a:xfrm>
          <a:prstGeom prst="rect">
            <a:avLst/>
          </a:prstGeom>
        </p:spPr>
      </p:pic>
      <p:pic>
        <p:nvPicPr>
          <p:cNvPr id="18" name="Grafik 17" descr="Schließen">
            <a:extLst>
              <a:ext uri="{FF2B5EF4-FFF2-40B4-BE49-F238E27FC236}">
                <a16:creationId xmlns:a16="http://schemas.microsoft.com/office/drawing/2014/main" id="{088B36DF-3038-463C-9178-EF86535B2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733" y="5623052"/>
            <a:ext cx="515285" cy="515285"/>
          </a:xfrm>
          <a:prstGeom prst="rect">
            <a:avLst/>
          </a:prstGeom>
        </p:spPr>
      </p:pic>
      <p:pic>
        <p:nvPicPr>
          <p:cNvPr id="19" name="Grafik 18" descr="Glühlampe">
            <a:extLst>
              <a:ext uri="{FF2B5EF4-FFF2-40B4-BE49-F238E27FC236}">
                <a16:creationId xmlns:a16="http://schemas.microsoft.com/office/drawing/2014/main" id="{0F19BCCD-02D4-4CB7-80AE-445B2B89C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2171" y="561024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7B2F32A4-58CC-4C44-A429-DB97E7B3A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706886" y="5619090"/>
            <a:ext cx="515285" cy="51528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98D301D-0C28-4D13-8C61-9292A352E86C}"/>
              </a:ext>
            </a:extLst>
          </p:cNvPr>
          <p:cNvSpPr txBox="1"/>
          <p:nvPr/>
        </p:nvSpPr>
        <p:spPr>
          <a:xfrm>
            <a:off x="6893169" y="5108801"/>
            <a:ext cx="2692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SQL-Klasse ist bereits implementiert und lässt sich auf dieses Problem übertragen</a:t>
            </a:r>
          </a:p>
        </p:txBody>
      </p:sp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 dirty="0"/>
              <a:t>X. Name des Kapitels</a:t>
            </a:r>
            <a:br>
              <a:rPr lang="de-DE" altLang="de-DE" dirty="0"/>
            </a:br>
            <a:r>
              <a:rPr lang="de-DE" altLang="de-DE" b="0" dirty="0"/>
              <a:t>Ggf. Untertitel</a:t>
            </a: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Schriftart Arial, Überschriften </a:t>
            </a:r>
            <a:r>
              <a:rPr lang="de-DE" altLang="de-DE" sz="1800" b="1"/>
              <a:t>fett</a:t>
            </a:r>
            <a:r>
              <a:rPr lang="de-DE" altLang="de-DE" sz="1800"/>
              <a:t>, verwenden Sie möglichst kein </a:t>
            </a:r>
            <a:r>
              <a:rPr lang="de-DE" altLang="de-DE" sz="1800" i="1"/>
              <a:t>kursiv</a:t>
            </a:r>
          </a:p>
          <a:p>
            <a:pPr marL="515938" lvl="2" indent="-342900" eaLnBrk="1" hangingPunct="1">
              <a:lnSpc>
                <a:spcPct val="90000"/>
              </a:lnSpc>
            </a:pPr>
            <a:r>
              <a:rPr lang="de-DE" altLang="de-DE" sz="1600"/>
              <a:t>Schriftgrad nicht kleiner 16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Vortrag max. 15 Minuten (+ 5 Minuten Diskussion), d.h. ca. 10 Inhaltsfolien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„Bullet Point“-Stil, keine ganzen Sätze (verhindert ablesen)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Grafiken zur Beschreibung komplexer Sachverhalte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Animationen nur, wenn sie zum besseren Verständnis beitragen (z.B. zum schrittweisen Aufbau komplexer Grafiken)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den MS Formeleditor für Formeln (besser Formeln in LaTex erstellen und aus PDF herauskopieren)</a:t>
            </a:r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>
            <a:extLst>
              <a:ext uri="{FF2B5EF4-FFF2-40B4-BE49-F238E27FC236}">
                <a16:creationId xmlns:a16="http://schemas.microsoft.com/office/drawing/2014/main" id="{FE887514-3D00-4F7B-A448-CF5D1FFB5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1E4547D-0929-494D-9437-FDD786C8458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ADFD62E-5F03-4F9B-BA45-BA98354B9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6. Literatur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BF5F747-E323-4979-B80D-A36A2457C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de-DE" sz="1800" b="1" dirty="0"/>
              <a:t>Literatur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b="1" dirty="0"/>
              <a:t>Autor 1; Autor 2:</a:t>
            </a:r>
            <a:r>
              <a:rPr lang="de-DE" altLang="de-DE" sz="1800" dirty="0"/>
              <a:t> </a:t>
            </a:r>
            <a:r>
              <a:rPr lang="de-DE" altLang="de-DE" sz="1800" i="1" dirty="0"/>
              <a:t>Name des Papers/Buchs/Beitrags</a:t>
            </a:r>
            <a:r>
              <a:rPr lang="de-DE" altLang="de-DE" sz="1800" dirty="0"/>
              <a:t>. Verlag/Konferenz, Erscheinungsjahr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>
                <a:hlinkClick r:id="rId3"/>
              </a:rPr>
              <a:t>https://docs.opencv.org/2.4/modules/calib3d/doc/camera_calibration_and_3d_reconstruction.html</a:t>
            </a: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50181" name="Rectangle 10">
            <a:extLst>
              <a:ext uri="{FF2B5EF4-FFF2-40B4-BE49-F238E27FC236}">
                <a16:creationId xmlns:a16="http://schemas.microsoft.com/office/drawing/2014/main" id="{33FFB397-72FC-4B08-BDAE-827DD4B2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2588</Words>
  <Application>Microsoft Office PowerPoint</Application>
  <PresentationFormat>A4-Papier (210 x 297 mm)</PresentationFormat>
  <Paragraphs>481</Paragraphs>
  <Slides>58</Slides>
  <Notes>51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4" baseType="lpstr">
      <vt:lpstr>Arial</vt:lpstr>
      <vt:lpstr>Berlin Sans FB</vt:lpstr>
      <vt:lpstr>Courier New</vt:lpstr>
      <vt:lpstr>Symbol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Programmablauf „Alt“</vt:lpstr>
      <vt:lpstr>Programmablauf „Neu“</vt:lpstr>
      <vt:lpstr>Gliederung</vt:lpstr>
      <vt:lpstr>Tool - Start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3. Ergebnisvorstellung – Augmented Reality</vt:lpstr>
      <vt:lpstr>3. Ergebnisvorstellung – Augmented Reality</vt:lpstr>
      <vt:lpstr>3. Ergebnisvorstellung – Augmented Reality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Ergebnis des Gewerk 5 - VPJ W17</vt:lpstr>
      <vt:lpstr>Ergebnis des Gewerk 5 - VPJ W17</vt:lpstr>
      <vt:lpstr>Ergebnis des Gewerk 5 - VPJ W17</vt:lpstr>
      <vt:lpstr>X. Name des Kapitels Ggf. Untertitel </vt:lpstr>
      <vt:lpstr>6. Literatur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Benjamin</cp:lastModifiedBy>
  <cp:revision>273</cp:revision>
  <cp:lastPrinted>2007-09-21T15:49:14Z</cp:lastPrinted>
  <dcterms:created xsi:type="dcterms:W3CDTF">2008-09-25T08:20:51Z</dcterms:created>
  <dcterms:modified xsi:type="dcterms:W3CDTF">2018-05-03T06:27:14Z</dcterms:modified>
</cp:coreProperties>
</file>